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6"/>
  </p:notesMasterIdLst>
  <p:handoutMasterIdLst>
    <p:handoutMasterId r:id="rId17"/>
  </p:handoutMasterIdLst>
  <p:sldIdLst>
    <p:sldId id="259" r:id="rId2"/>
    <p:sldId id="260" r:id="rId3"/>
    <p:sldId id="263" r:id="rId4"/>
    <p:sldId id="265" r:id="rId5"/>
    <p:sldId id="264" r:id="rId6"/>
    <p:sldId id="261" r:id="rId7"/>
    <p:sldId id="262" r:id="rId8"/>
    <p:sldId id="266" r:id="rId9"/>
    <p:sldId id="267" r:id="rId10"/>
    <p:sldId id="271" r:id="rId11"/>
    <p:sldId id="268" r:id="rId12"/>
    <p:sldId id="269" r:id="rId13"/>
    <p:sldId id="270" r:id="rId14"/>
    <p:sldId id="272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0098C1-0776-4557-9D46-1B787E688456}" type="datetime1">
              <a:rPr lang="zh-CN" altLang="en-US" smtClean="0"/>
              <a:t>2023/10/19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F446B9-0BA7-440C-9491-EFEE44B7DCB7}" type="datetime1">
              <a:rPr lang="zh-CN" altLang="en-US" smtClean="0"/>
              <a:t>2023/10/19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E8BE3-72DE-4BA9-940E-B3214E2A4FBC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A75C24-54DF-4A37-B566-5D4504915616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DB8EFA-D326-482A-835B-35244CC8D335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4DE457-3CDB-46E6-BCC2-0DB87A7AB97D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5E2E9F-6F2A-4603-A42F-23C3B9EC2542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AD336-3C25-4874-9EA7-D9A8F29C3DE6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5ADDF4-C7DF-4425-A02C-99D8158E8998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E115FF-7F57-454B-BC07-3D5B5B3B2E36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C76A30-68C3-4742-871E-C4BFB5BF037D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61884-1233-44DE-95EA-687917CD0720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D9908-788A-4C9F-9B82-38760DCE99A2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F8C3A-E456-4019-B9D3-D27A657A074F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5907AA-E66F-456D-8ABA-1CC838498840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C15656-9C52-4530-B9B0-471CBD4A032C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3893B8-6395-4039-AAC4-F8E54DB39C70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1F0827-5F6F-49F9-9E39-E700438688FE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D902FE-1817-4BA0-AB93-2732E2F941ED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defRPr>
            </a:lvl1pPr>
          </a:lstStyle>
          <a:p>
            <a:fld id="{B4EFF9AB-85BE-4B1F-BA1B-A157C8C43628}" type="datetime1">
              <a:rPr lang="zh-CN" altLang="en-US" smtClean="0"/>
              <a:t>2023/10/19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新宋体" panose="02010609030101010101" pitchFamily="49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一张显示了杯子、咖啡、食物和饮料的图片&#10;&#10;说明自动生成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251" y="1973179"/>
            <a:ext cx="7618348" cy="172815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9600" b="1" dirty="0">
                <a:latin typeface="楷体" panose="02010609060101010101" pitchFamily="49" charset="-122"/>
                <a:ea typeface="楷体" panose="02010609060101010101" pitchFamily="49" charset="-122"/>
              </a:rPr>
              <a:t>食道膳图</a:t>
            </a:r>
            <a:endParaRPr lang="zh-cn" sz="9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4872" y="5258186"/>
            <a:ext cx="5047108" cy="1397951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36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队伍：自然选择队</a:t>
            </a:r>
            <a:endParaRPr lang="en-US" altLang="zh-CN" sz="36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43DDF5-C28D-C2B5-DF8A-E5F6CA4F3D39}"/>
              </a:ext>
            </a:extLst>
          </p:cNvPr>
          <p:cNvSpPr txBox="1"/>
          <p:nvPr/>
        </p:nvSpPr>
        <p:spPr>
          <a:xfrm>
            <a:off x="335232" y="274608"/>
            <a:ext cx="7924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微信小程序项目介绍</a:t>
            </a:r>
            <a:r>
              <a:rPr lang="en-US" altLang="zh-CN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----</a:t>
            </a:r>
            <a:endParaRPr lang="zh-CN" altLang="en-US" sz="9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0AA7925-5C5E-1F97-CE4C-0FF0E4A7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1F61EC-5A17-4FFD-B093-5DFC6144C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389" y="1026695"/>
            <a:ext cx="11261558" cy="52297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E436DC-921C-56AD-C1E8-8B7A3BF2726E}"/>
              </a:ext>
            </a:extLst>
          </p:cNvPr>
          <p:cNvSpPr txBox="1"/>
          <p:nvPr/>
        </p:nvSpPr>
        <p:spPr>
          <a:xfrm>
            <a:off x="1058779" y="1507958"/>
            <a:ext cx="101065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在微信开发者平台申请腾讯地图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key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，引用腾讯地图服务。再使用坐标拾取器，获取相关坐标位置。由此完成位置服务。在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page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页面中查询</a:t>
            </a:r>
            <a:r>
              <a:rPr lang="en-US" altLang="zh-CN" sz="40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appid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引用引入地图，在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maps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页面完成选择地点与进行导航分步进行的功能。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A3751A-8840-2623-AA5C-B074F3E08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305" y="0"/>
            <a:ext cx="100592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9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7446205-036E-795B-1912-0C90B51C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E1402F-1F8A-16B2-5522-BDFED04C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953" y="0"/>
            <a:ext cx="1004047" cy="1004047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AF288AD-6D63-545D-ABF2-0314DD00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4095" y="2008095"/>
            <a:ext cx="11268634" cy="4505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7C46CE0-8D4C-6125-7285-234DB23E8242}"/>
              </a:ext>
            </a:extLst>
          </p:cNvPr>
          <p:cNvSpPr/>
          <p:nvPr/>
        </p:nvSpPr>
        <p:spPr>
          <a:xfrm>
            <a:off x="484095" y="126884"/>
            <a:ext cx="992451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四、业务模式、人员组织框架及</a:t>
            </a:r>
            <a:endParaRPr lang="en-US" altLang="zh-C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可行性分析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AEA337-2D6A-42F0-8112-A3B98FCEDF67}"/>
              </a:ext>
            </a:extLst>
          </p:cNvPr>
          <p:cNvSpPr txBox="1"/>
          <p:nvPr/>
        </p:nvSpPr>
        <p:spPr>
          <a:xfrm>
            <a:off x="753979" y="2330389"/>
            <a:ext cx="106840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业务模式为：校园内部的食物商家推荐与导航服务。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组织框架含：程序调试人员，实地调研人员，数据库维护人员。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可行性分析：操作友好，功能符合需求，使用场景广。综上，项目可行性极高。</a:t>
            </a:r>
          </a:p>
        </p:txBody>
      </p:sp>
    </p:spTree>
    <p:extLst>
      <p:ext uri="{BB962C8B-B14F-4D97-AF65-F5344CB8AC3E}">
        <p14:creationId xmlns:p14="http://schemas.microsoft.com/office/powerpoint/2010/main" val="3575634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7446205-036E-795B-1912-0C90B51C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E1402F-1F8A-16B2-5522-BDFED04C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953" y="0"/>
            <a:ext cx="1004047" cy="1004047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AF288AD-6D63-545D-ABF2-0314DD00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4095" y="1004047"/>
            <a:ext cx="11268634" cy="52523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89E137-ED2D-9703-8BEF-2E50715998D4}"/>
              </a:ext>
            </a:extLst>
          </p:cNvPr>
          <p:cNvSpPr/>
          <p:nvPr/>
        </p:nvSpPr>
        <p:spPr>
          <a:xfrm>
            <a:off x="484095" y="40359"/>
            <a:ext cx="5737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五、项目优势分析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DF11E6-F82D-06D1-3773-A52D4F1FFACE}"/>
              </a:ext>
            </a:extLst>
          </p:cNvPr>
          <p:cNvSpPr txBox="1"/>
          <p:nvPr/>
        </p:nvSpPr>
        <p:spPr>
          <a:xfrm>
            <a:off x="866274" y="1524000"/>
            <a:ext cx="104915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云数据库的调用可以极大地方便内容管理，便于后续内容的更新。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分离式储存与渲染可以有效实现数据的高效利用，动态等待调用，灵活展示页面。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231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7446205-036E-795B-1912-0C90B51C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E1402F-1F8A-16B2-5522-BDFED04C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953" y="0"/>
            <a:ext cx="1004047" cy="1004047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AF288AD-6D63-545D-ABF2-0314DD00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4095" y="1004047"/>
            <a:ext cx="11268634" cy="52523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999701A-C9EC-F229-C10C-D7D14BEC5D50}"/>
              </a:ext>
            </a:extLst>
          </p:cNvPr>
          <p:cNvSpPr txBox="1"/>
          <p:nvPr/>
        </p:nvSpPr>
        <p:spPr>
          <a:xfrm>
            <a:off x="962526" y="1764632"/>
            <a:ext cx="10225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搜索方式上，调用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van-search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组件，将微信原生搜索框样式等修改为自定义，更新修改定义顶部导航栏；使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界面更为独特优美。</a:t>
            </a:r>
          </a:p>
        </p:txBody>
      </p:sp>
    </p:spTree>
    <p:extLst>
      <p:ext uri="{BB962C8B-B14F-4D97-AF65-F5344CB8AC3E}">
        <p14:creationId xmlns:p14="http://schemas.microsoft.com/office/powerpoint/2010/main" val="60248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551F5-889E-EEEA-0CD3-3CD26C91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1—自然选择队—食道膳图项目演示视频">
            <a:hlinkClick r:id="" action="ppaction://media"/>
            <a:extLst>
              <a:ext uri="{FF2B5EF4-FFF2-40B4-BE49-F238E27FC236}">
                <a16:creationId xmlns:a16="http://schemas.microsoft.com/office/drawing/2014/main" id="{B88472CD-7A6A-7093-4DFC-496071568E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428" y="138053"/>
            <a:ext cx="11701144" cy="6581894"/>
          </a:xfrm>
        </p:spPr>
      </p:pic>
    </p:spTree>
    <p:extLst>
      <p:ext uri="{BB962C8B-B14F-4D97-AF65-F5344CB8AC3E}">
        <p14:creationId xmlns:p14="http://schemas.microsoft.com/office/powerpoint/2010/main" val="104523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880E7A6-FD3B-D99C-A74E-AE7D2D53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462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F442B3-527E-D2D2-5D5F-560D6EA9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262" y="-10844"/>
            <a:ext cx="1048738" cy="10487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87837F-6ECE-24A2-ED87-CDBB3EC5A64E}"/>
              </a:ext>
            </a:extLst>
          </p:cNvPr>
          <p:cNvSpPr/>
          <p:nvPr/>
        </p:nvSpPr>
        <p:spPr>
          <a:xfrm>
            <a:off x="484094" y="1120589"/>
            <a:ext cx="11295530" cy="522388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主要目标有以下两点：</a:t>
            </a:r>
            <a:endParaRPr lang="en-US" altLang="zh-CN" sz="4000" kern="1200" dirty="0">
              <a:solidFill>
                <a:srgbClr val="00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4000" kern="1200" dirty="0">
              <a:solidFill>
                <a:srgbClr val="00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目标</a:t>
            </a:r>
            <a:r>
              <a:rPr lang="en-US" altLang="zh-CN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获取数据库内容，实现搜索</a:t>
            </a:r>
            <a:r>
              <a:rPr lang="zh-CN" altLang="en-US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饮食</a:t>
            </a:r>
            <a:r>
              <a:rPr lang="zh-CN" altLang="zh-CN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商铺及相应商品的功能。并根据搜索结果在显示页面上进行渲染，显示搜索结果。</a:t>
            </a:r>
            <a:endParaRPr lang="zh-CN" altLang="zh-CN" sz="40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4000" kern="1200" dirty="0">
              <a:solidFill>
                <a:srgbClr val="00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目标</a:t>
            </a:r>
            <a:r>
              <a:rPr lang="en-US" altLang="zh-CN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实现校园内部</a:t>
            </a:r>
            <a:r>
              <a:rPr lang="zh-CN" altLang="en-US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商铺</a:t>
            </a:r>
            <a:r>
              <a:rPr lang="zh-CN" altLang="zh-CN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导航</a:t>
            </a:r>
            <a:r>
              <a:rPr lang="zh-CN" altLang="en-US" sz="4000" kern="1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4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C33DE7-ED7F-0640-5085-37D8EF70230A}"/>
              </a:ext>
            </a:extLst>
          </p:cNvPr>
          <p:cNvSpPr/>
          <p:nvPr/>
        </p:nvSpPr>
        <p:spPr>
          <a:xfrm>
            <a:off x="484094" y="51860"/>
            <a:ext cx="6445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一、目标与解决思路</a:t>
            </a:r>
          </a:p>
        </p:txBody>
      </p:sp>
    </p:spTree>
    <p:extLst>
      <p:ext uri="{BB962C8B-B14F-4D97-AF65-F5344CB8AC3E}">
        <p14:creationId xmlns:p14="http://schemas.microsoft.com/office/powerpoint/2010/main" val="97514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59F1D17-2107-220D-4873-F8929B06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2D2005-0C7B-99C6-2D2C-ADB56C2D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129" y="0"/>
            <a:ext cx="1048871" cy="1048871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D00ED40-E5CF-6509-1B35-60E6E4D6C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9624" y="1080247"/>
            <a:ext cx="11438964" cy="52219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3BFB52-2DBE-98D5-4CA5-DEAE6D2A94E4}"/>
              </a:ext>
            </a:extLst>
          </p:cNvPr>
          <p:cNvSpPr txBox="1"/>
          <p:nvPr/>
        </p:nvSpPr>
        <p:spPr>
          <a:xfrm>
            <a:off x="403413" y="1080248"/>
            <a:ext cx="1140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E0F81E-2007-5B45-9EF6-734883023798}"/>
              </a:ext>
            </a:extLst>
          </p:cNvPr>
          <p:cNvSpPr txBox="1"/>
          <p:nvPr/>
        </p:nvSpPr>
        <p:spPr>
          <a:xfrm>
            <a:off x="555811" y="1225188"/>
            <a:ext cx="107486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下面详述解决思路。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利用微信小程序开发工具中的云数据库，将数据储存在远端，便于更新管理。再从云端获取数据库中内容，在本地实现匹配与渲染输出功能。渲染功能计划使用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van-card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组件，代码量更小，效率更高。至此搜索渲染功能得以实现。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39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16E2DD-8B9E-E3A8-2265-CB3B0DA6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53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2D2005-0C7B-99C6-2D2C-ADB56C2D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659" y="0"/>
            <a:ext cx="1048871" cy="1048871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D00ED40-E5CF-6509-1B35-60E6E4D6C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9624" y="1080247"/>
            <a:ext cx="11438964" cy="52219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3BFB52-2DBE-98D5-4CA5-DEAE6D2A94E4}"/>
              </a:ext>
            </a:extLst>
          </p:cNvPr>
          <p:cNvSpPr txBox="1"/>
          <p:nvPr/>
        </p:nvSpPr>
        <p:spPr>
          <a:xfrm>
            <a:off x="403413" y="1080248"/>
            <a:ext cx="1140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E0F81E-2007-5B45-9EF6-734883023798}"/>
              </a:ext>
            </a:extLst>
          </p:cNvPr>
          <p:cNvSpPr txBox="1"/>
          <p:nvPr/>
        </p:nvSpPr>
        <p:spPr>
          <a:xfrm>
            <a:off x="555811" y="1225188"/>
            <a:ext cx="107486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引用腾讯地图导航功能，第一步选择地点，第二步进行导航，为使用者提供合适的路线。至此实现导航功能。</a:t>
            </a:r>
          </a:p>
        </p:txBody>
      </p:sp>
    </p:spTree>
    <p:extLst>
      <p:ext uri="{BB962C8B-B14F-4D97-AF65-F5344CB8AC3E}">
        <p14:creationId xmlns:p14="http://schemas.microsoft.com/office/powerpoint/2010/main" val="421020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4ADE93-7589-9615-D3A8-88BEBFA1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4F9E17-E0C6-3E21-B54E-FBE7D28C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95" y="0"/>
            <a:ext cx="1039905" cy="1039905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2786C58-8E99-4C3D-4FE1-68BF8C81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35" y="1048871"/>
            <a:ext cx="11268636" cy="522642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defTabSz="914400">
              <a:buNone/>
            </a:pP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646DD2-100F-D4C2-FD2E-3C9C95A17912}"/>
              </a:ext>
            </a:extLst>
          </p:cNvPr>
          <p:cNvSpPr/>
          <p:nvPr/>
        </p:nvSpPr>
        <p:spPr>
          <a:xfrm>
            <a:off x="448235" y="62771"/>
            <a:ext cx="7837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二、问题分析与解决方案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A41B58-1F23-264B-F911-BED87211B17E}"/>
              </a:ext>
            </a:extLst>
          </p:cNvPr>
          <p:cNvSpPr txBox="1"/>
          <p:nvPr/>
        </p:nvSpPr>
        <p:spPr>
          <a:xfrm>
            <a:off x="818147" y="1331495"/>
            <a:ext cx="104594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云数据库技术路线较为清晰，故着重描述搜索与渲染问题。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defTabSz="914400">
              <a:buNone/>
            </a:pP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初步设想构造两个数组，其一</a:t>
            </a:r>
            <a:r>
              <a:rPr lang="en-US" altLang="zh-CN" sz="40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Detail_list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[]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用于储存数据库中的所有信息，是不变的静态数组，作为源等待查询；另一</a:t>
            </a:r>
            <a:r>
              <a:rPr lang="en-US" altLang="zh-CN" sz="40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Show_list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[]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用于储存匹配的搜索结果，是动态数组，作为结果等待渲染。综上，由此可实现“搜索”功能。</a:t>
            </a:r>
          </a:p>
        </p:txBody>
      </p:sp>
    </p:spTree>
    <p:extLst>
      <p:ext uri="{BB962C8B-B14F-4D97-AF65-F5344CB8AC3E}">
        <p14:creationId xmlns:p14="http://schemas.microsoft.com/office/powerpoint/2010/main" val="7664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FEB39A0-4416-9206-474E-400F8F34E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4F9E17-E0C6-3E21-B54E-FBE7D28C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129" y="0"/>
            <a:ext cx="1048871" cy="1048871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2786C58-8E99-4C3D-4FE1-68BF8C81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3" y="1057837"/>
            <a:ext cx="11214847" cy="521745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defTabSz="914400">
              <a:buNone/>
            </a:pPr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87DB8F-58D8-8E3D-100D-65A16A965A3D}"/>
              </a:ext>
            </a:extLst>
          </p:cNvPr>
          <p:cNvSpPr txBox="1"/>
          <p:nvPr/>
        </p:nvSpPr>
        <p:spPr>
          <a:xfrm>
            <a:off x="786063" y="1395663"/>
            <a:ext cx="106519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在小程序中引用腾讯地图服务；并确保在打开页面时，地图直接显示学校中心位置。</a:t>
            </a: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最后实现点击后页面跳转的功能。</a:t>
            </a:r>
          </a:p>
        </p:txBody>
      </p:sp>
    </p:spTree>
    <p:extLst>
      <p:ext uri="{BB962C8B-B14F-4D97-AF65-F5344CB8AC3E}">
        <p14:creationId xmlns:p14="http://schemas.microsoft.com/office/powerpoint/2010/main" val="256563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7446205-036E-795B-1912-0C90B51C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E1402F-1F8A-16B2-5522-BDFED04C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953" y="0"/>
            <a:ext cx="1004047" cy="1004047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AF288AD-6D63-545D-ABF2-0314DD00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4095" y="1004047"/>
            <a:ext cx="11268634" cy="525237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2C62189-215D-17B5-CB22-6A026C9CD0FA}"/>
              </a:ext>
            </a:extLst>
          </p:cNvPr>
          <p:cNvSpPr/>
          <p:nvPr/>
        </p:nvSpPr>
        <p:spPr>
          <a:xfrm>
            <a:off x="484095" y="40358"/>
            <a:ext cx="9193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三、技术路线及技术实现方案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B89BC5-9C8A-8545-CA7D-1D1AA2230712}"/>
              </a:ext>
            </a:extLst>
          </p:cNvPr>
          <p:cNvSpPr txBox="1"/>
          <p:nvPr/>
        </p:nvSpPr>
        <p:spPr>
          <a:xfrm>
            <a:off x="786063" y="2459504"/>
            <a:ext cx="10619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编辑云数据库内容。用</a:t>
            </a:r>
            <a:r>
              <a:rPr lang="en-US" altLang="zh-CN" sz="40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srting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格式储存商铺名等信息，用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URL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指向网络图片作为配图。后者可显著减小程序文件大小。</a:t>
            </a:r>
          </a:p>
        </p:txBody>
      </p:sp>
    </p:spTree>
    <p:extLst>
      <p:ext uri="{BB962C8B-B14F-4D97-AF65-F5344CB8AC3E}">
        <p14:creationId xmlns:p14="http://schemas.microsoft.com/office/powerpoint/2010/main" val="137007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7446205-036E-795B-1912-0C90B51C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E1402F-1F8A-16B2-5522-BDFED04C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953" y="0"/>
            <a:ext cx="1004047" cy="1004047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AF288AD-6D63-545D-ABF2-0314DD00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4095" y="385011"/>
            <a:ext cx="11268634" cy="61441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51C6B7-0171-EA51-F98F-17CF9D9585E9}"/>
              </a:ext>
            </a:extLst>
          </p:cNvPr>
          <p:cNvSpPr txBox="1"/>
          <p:nvPr/>
        </p:nvSpPr>
        <p:spPr>
          <a:xfrm>
            <a:off x="623755" y="502023"/>
            <a:ext cx="110662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初始化云数据库，将全部数据赋值在对象数组</a:t>
            </a:r>
            <a:r>
              <a:rPr lang="en-US" altLang="zh-CN" sz="40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Detail_list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中。然后，用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 int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循环语句遍历原列表</a:t>
            </a:r>
            <a:r>
              <a:rPr lang="en-US" altLang="zh-CN" sz="40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Detail_list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的每一个对象元素，再用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 obj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遍历对象成分，</a:t>
            </a:r>
            <a:r>
              <a:rPr lang="en-US" altLang="zh-CN" sz="40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indexOf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语法进行查询。由此可实现对每一个对象中的所有成分进行关键字匹配。符合条件的对象即储存入待渲染列表</a:t>
            </a:r>
            <a:r>
              <a:rPr lang="en-US" altLang="zh-CN" sz="40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Show_list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中。</a:t>
            </a:r>
          </a:p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关键点：以上两数组均需进行数据绑定，以待后续调用。</a:t>
            </a:r>
          </a:p>
        </p:txBody>
      </p:sp>
    </p:spTree>
    <p:extLst>
      <p:ext uri="{BB962C8B-B14F-4D97-AF65-F5344CB8AC3E}">
        <p14:creationId xmlns:p14="http://schemas.microsoft.com/office/powerpoint/2010/main" val="205410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7446205-036E-795B-1912-0C90B51C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E1402F-1F8A-16B2-5522-BDFED04C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953" y="0"/>
            <a:ext cx="1004047" cy="1004047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AF288AD-6D63-545D-ABF2-0314DD00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4095" y="1004047"/>
            <a:ext cx="11268634" cy="52523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571D12-96A1-14D5-CCEF-E40B9CB77397}"/>
              </a:ext>
            </a:extLst>
          </p:cNvPr>
          <p:cNvSpPr txBox="1"/>
          <p:nvPr/>
        </p:nvSpPr>
        <p:spPr>
          <a:xfrm>
            <a:off x="919118" y="2683854"/>
            <a:ext cx="103537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渲染页面调用</a:t>
            </a:r>
            <a:r>
              <a:rPr lang="en-US" altLang="zh-CN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van-card</a:t>
            </a:r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组件，将商铺的图片及文字信息进行列式展示，包含原生标题、描述与图形框式样，包含自定义脚注。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773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6_TF12214701.potx" id="{11CCF850-A106-4C83-9778-04C2F532D32F}" vid="{0B8A0E20-82B4-435B-92AB-957BEAB0242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{1657813C-1638-4003-8163-2FE4BC8EF232}tf12214701_win32</Template>
  <TotalTime>98</TotalTime>
  <Words>685</Words>
  <Application>Microsoft Office PowerPoint</Application>
  <PresentationFormat>宽屏</PresentationFormat>
  <Paragraphs>36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楷体</vt:lpstr>
      <vt:lpstr>宋体</vt:lpstr>
      <vt:lpstr>新宋体</vt:lpstr>
      <vt:lpstr>Calibri</vt:lpstr>
      <vt:lpstr>Goudy Old Style</vt:lpstr>
      <vt:lpstr>Wingdings 2</vt:lpstr>
      <vt:lpstr>SlateVTI</vt:lpstr>
      <vt:lpstr>食道膳图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尤 森</dc:creator>
  <cp:lastModifiedBy>Yousone Caufield</cp:lastModifiedBy>
  <cp:revision>12</cp:revision>
  <dcterms:created xsi:type="dcterms:W3CDTF">2022-06-02T07:32:07Z</dcterms:created>
  <dcterms:modified xsi:type="dcterms:W3CDTF">2023-10-19T09:08:11Z</dcterms:modified>
</cp:coreProperties>
</file>